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1"/>
  </p:sldMasterIdLst>
  <p:sldIdLst>
    <p:sldId id="257" r:id="rId2"/>
    <p:sldId id="256" r:id="rId3"/>
    <p:sldId id="261" r:id="rId4"/>
    <p:sldId id="258" r:id="rId5"/>
    <p:sldId id="260" r:id="rId6"/>
    <p:sldId id="259" r:id="rId7"/>
    <p:sldId id="263" r:id="rId8"/>
    <p:sldId id="262" r:id="rId9"/>
    <p:sldId id="264" r:id="rId10"/>
    <p:sldId id="265" r:id="rId11"/>
    <p:sldId id="266" r:id="rId12"/>
    <p:sldId id="268" r:id="rId13"/>
    <p:sldId id="267"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46" d="100"/>
          <a:sy n="46" d="100"/>
        </p:scale>
        <p:origin x="-1164" y="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4AF466F-BDA4-4F18-9C7B-FF0A9A1B0E80}" type="datetime1">
              <a:rPr lang="en-US" smtClean="0"/>
              <a:pPr/>
              <a:t>5/19/2015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FB4290-6522-4139-852E-05BD9E7F0D2E}" type="datetime1">
              <a:rPr lang="en-US" smtClean="0"/>
              <a:pPr/>
              <a:t>5/19/2015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955F9-81EA-47C5-8059-9E5C2B437C70}" type="datetime1">
              <a:rPr lang="en-US" smtClean="0"/>
              <a:pPr/>
              <a:t>5/19/2015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EF607B-A47E-422C-9BEF-122CCDB7C526}" type="datetime1">
              <a:rPr lang="en-US" smtClean="0"/>
              <a:pPr/>
              <a:t>5/19/2015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A9A7CB-BEE6-4F99-898E-913F06E8E125}" type="datetime1">
              <a:rPr lang="en-US" smtClean="0"/>
              <a:pPr/>
              <a:t>5/19/2015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EE300C-6FC5-4FC3-AF1A-075E4F50620D}" type="datetime1">
              <a:rPr lang="en-US" smtClean="0"/>
              <a:pPr/>
              <a:t>5/19/2015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0D295D-4A77-4DEB-B04C-9F4282A8BC04}" type="datetime1">
              <a:rPr lang="en-US" smtClean="0"/>
              <a:pPr/>
              <a:t>5/19/2015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B28685-4D0C-42D5-8013-B5904CD1FCBC}" type="datetime1">
              <a:rPr lang="en-US" smtClean="0"/>
              <a:pPr/>
              <a:t>5/19/2015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26C0-9885-4BA9-BBFA-A52CBFEBB775}" type="datetime1">
              <a:rPr lang="en-US" smtClean="0"/>
              <a:pPr/>
              <a:t>5/19/2015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EE1B38-C5EB-4D66-9137-0AFE9CDEDE8F}" type="datetime1">
              <a:rPr lang="en-US" smtClean="0"/>
              <a:pPr/>
              <a:t>5/19/2015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327B613C-1AD7-49D3-885D-F654C5CDBAA6}" type="datetime1">
              <a:rPr lang="en-US" smtClean="0"/>
              <a:pPr/>
              <a:t>5/19/2015</a:t>
            </a:fld>
            <a:endParaRPr lang="en-US" dirty="0"/>
          </a:p>
        </p:txBody>
      </p:sp>
      <p:sp>
        <p:nvSpPr>
          <p:cNvPr id="9" name="Slide Number Placeholder 8"/>
          <p:cNvSpPr>
            <a:spLocks noGrp="1"/>
          </p:cNvSpPr>
          <p:nvPr>
            <p:ph type="sldNum" sz="quarter" idx="11"/>
          </p:nvPr>
        </p:nvSpPr>
        <p:spPr/>
        <p:txBody>
          <a:bodyPr/>
          <a:lstStyle/>
          <a:p>
            <a:fld id="{6E2D2B3B-882E-40F3-A32F-6DD51691504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27B613C-1AD7-49D3-885D-F654C5CDBAA6}" type="datetime1">
              <a:rPr lang="en-US" smtClean="0"/>
              <a:pPr/>
              <a:t>5/19/2015</a:t>
            </a:fld>
            <a:endParaRPr lang="en-US" dirty="0"/>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 Id="rId5" Type="http://schemas.openxmlformats.org/officeDocument/2006/relationships/image" Target="../media/image26.jpg"/><Relationship Id="rId4" Type="http://schemas.openxmlformats.org/officeDocument/2006/relationships/image" Target="../media/image25.jpg"/></Relationships>
</file>

<file path=ppt/slides/_rels/slide1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2.xml"/><Relationship Id="rId4" Type="http://schemas.openxmlformats.org/officeDocument/2006/relationships/image" Target="../media/image31.jpg"/></Relationships>
</file>

<file path=ppt/slides/_rels/slide13.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 Id="rId5" Type="http://schemas.openxmlformats.org/officeDocument/2006/relationships/image" Target="../media/image15.jpg"/><Relationship Id="rId4" Type="http://schemas.openxmlformats.org/officeDocument/2006/relationships/image" Target="../media/image14.jpg"/></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5" Type="http://schemas.openxmlformats.org/officeDocument/2006/relationships/image" Target="../media/image19.jpg"/><Relationship Id="rId4" Type="http://schemas.openxmlformats.org/officeDocument/2006/relationships/image" Target="../media/image18.jpg"/></Relationships>
</file>

<file path=ppt/slides/_rels/slide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 Id="rId4" Type="http://schemas.openxmlformats.org/officeDocument/2006/relationships/image" Target="../media/image2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ELD Semester 2 Performance Task</a:t>
            </a:r>
            <a:endParaRPr lang="en-US" dirty="0"/>
          </a:p>
        </p:txBody>
      </p:sp>
      <p:sp>
        <p:nvSpPr>
          <p:cNvPr id="5" name="Subtitle 4"/>
          <p:cNvSpPr>
            <a:spLocks noGrp="1"/>
          </p:cNvSpPr>
          <p:nvPr>
            <p:ph type="subTitle" idx="1"/>
          </p:nvPr>
        </p:nvSpPr>
        <p:spPr/>
        <p:txBody>
          <a:bodyPr/>
          <a:lstStyle/>
          <a:p>
            <a:r>
              <a:rPr lang="en-US" dirty="0" smtClean="0"/>
              <a:t>Visual Explanation of the Writing Prompt</a:t>
            </a:r>
          </a:p>
          <a:p>
            <a:r>
              <a:rPr lang="en-US" dirty="0" smtClean="0"/>
              <a:t>2014-2015</a:t>
            </a:r>
            <a:endParaRPr lang="en-US" dirty="0"/>
          </a:p>
        </p:txBody>
      </p:sp>
    </p:spTree>
    <p:extLst>
      <p:ext uri="{BB962C8B-B14F-4D97-AF65-F5344CB8AC3E}">
        <p14:creationId xmlns:p14="http://schemas.microsoft.com/office/powerpoint/2010/main" val="589304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
            </a:r>
            <a:br>
              <a:rPr lang="en-US" sz="2000" dirty="0" smtClean="0"/>
            </a:br>
            <a:r>
              <a:rPr lang="en-US" sz="2000" dirty="0"/>
              <a:t/>
            </a:r>
            <a:br>
              <a:rPr lang="en-US" sz="2000" dirty="0"/>
            </a:br>
            <a:r>
              <a:rPr lang="en-US" sz="2000" dirty="0" smtClean="0"/>
              <a:t>Your </a:t>
            </a:r>
            <a:r>
              <a:rPr lang="en-US" sz="2000" dirty="0"/>
              <a:t>principal has scheduled a community meeting to talk about this event and hear both sides of the issue.   </a:t>
            </a:r>
            <a:r>
              <a:rPr lang="en-US" sz="2000" dirty="0" smtClean="0"/>
              <a:t/>
            </a:r>
            <a:br>
              <a:rPr lang="en-US" sz="2000" dirty="0" smtClean="0"/>
            </a:br>
            <a:endParaRPr lang="en-US" dirty="0"/>
          </a:p>
        </p:txBody>
      </p:sp>
      <p:pic>
        <p:nvPicPr>
          <p:cNvPr id="5" name="Picture 4" descr="images-2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386" y="1417638"/>
            <a:ext cx="3683000" cy="2209800"/>
          </a:xfrm>
          <a:prstGeom prst="rect">
            <a:avLst/>
          </a:prstGeom>
        </p:spPr>
      </p:pic>
      <p:pic>
        <p:nvPicPr>
          <p:cNvPr id="7" name="Picture 6" descr="images-2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1846" y="3017378"/>
            <a:ext cx="3492500" cy="2324100"/>
          </a:xfrm>
          <a:prstGeom prst="rect">
            <a:avLst/>
          </a:prstGeom>
        </p:spPr>
      </p:pic>
      <p:pic>
        <p:nvPicPr>
          <p:cNvPr id="8" name="Picture 7" descr="images-37.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386" y="3918213"/>
            <a:ext cx="3059211" cy="2035766"/>
          </a:xfrm>
          <a:prstGeom prst="rect">
            <a:avLst/>
          </a:prstGeom>
        </p:spPr>
      </p:pic>
      <p:pic>
        <p:nvPicPr>
          <p:cNvPr id="9" name="Picture 8" descr="images-33.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548356" y="1101168"/>
            <a:ext cx="2345549" cy="1712340"/>
          </a:xfrm>
          <a:prstGeom prst="rect">
            <a:avLst/>
          </a:prstGeom>
        </p:spPr>
      </p:pic>
    </p:spTree>
    <p:extLst>
      <p:ext uri="{BB962C8B-B14F-4D97-AF65-F5344CB8AC3E}">
        <p14:creationId xmlns:p14="http://schemas.microsoft.com/office/powerpoint/2010/main" val="21603037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t>You have been asked by your ELD teacher to create a </a:t>
            </a:r>
            <a:r>
              <a:rPr lang="en-US" sz="1800" b="1" i="1" dirty="0"/>
              <a:t>persuasive product</a:t>
            </a:r>
            <a:r>
              <a:rPr lang="en-US" sz="1800" dirty="0"/>
              <a:t> in English that can be read and viewed by the principal and the community at this meeting.  </a:t>
            </a:r>
          </a:p>
        </p:txBody>
      </p:sp>
      <p:pic>
        <p:nvPicPr>
          <p:cNvPr id="4" name="Content Placeholder 3" descr="images-29.jpg"/>
          <p:cNvPicPr>
            <a:picLocks noGrp="1" noChangeAspect="1"/>
          </p:cNvPicPr>
          <p:nvPr>
            <p:ph idx="1"/>
          </p:nvPr>
        </p:nvPicPr>
        <p:blipFill>
          <a:blip r:embed="rId2">
            <a:extLst>
              <a:ext uri="{28A0092B-C50C-407E-A947-70E740481C1C}">
                <a14:useLocalDpi xmlns:a14="http://schemas.microsoft.com/office/drawing/2010/main" val="0"/>
              </a:ext>
            </a:extLst>
          </a:blip>
          <a:srcRect t="-23714" b="-23714"/>
          <a:stretch>
            <a:fillRect/>
          </a:stretch>
        </p:blipFill>
        <p:spPr>
          <a:xfrm>
            <a:off x="3664770" y="1693389"/>
            <a:ext cx="4412429" cy="2779830"/>
          </a:xfrm>
        </p:spPr>
      </p:pic>
      <p:pic>
        <p:nvPicPr>
          <p:cNvPr id="6" name="Picture 5" descr="images-2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39" y="2099798"/>
            <a:ext cx="3238500" cy="2501900"/>
          </a:xfrm>
          <a:prstGeom prst="rect">
            <a:avLst/>
          </a:prstGeom>
        </p:spPr>
      </p:pic>
    </p:spTree>
    <p:extLst>
      <p:ext uri="{BB962C8B-B14F-4D97-AF65-F5344CB8AC3E}">
        <p14:creationId xmlns:p14="http://schemas.microsoft.com/office/powerpoint/2010/main" val="2506024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In your product you will clearly explain your viewpoint on this issue </a:t>
            </a:r>
            <a:r>
              <a:rPr lang="en-US" sz="2000" dirty="0" smtClean="0"/>
              <a:t/>
            </a:r>
            <a:br>
              <a:rPr lang="en-US" sz="2000" dirty="0" smtClean="0"/>
            </a:br>
            <a:r>
              <a:rPr lang="en-US" sz="2000" dirty="0" smtClean="0"/>
              <a:t>(</a:t>
            </a:r>
            <a:r>
              <a:rPr lang="en-US" sz="2000" dirty="0"/>
              <a:t>your argument) </a:t>
            </a:r>
          </a:p>
        </p:txBody>
      </p:sp>
      <p:pic>
        <p:nvPicPr>
          <p:cNvPr id="4" name="Content Placeholder 3" descr="images-36.jpg"/>
          <p:cNvPicPr>
            <a:picLocks noGrp="1" noChangeAspect="1"/>
          </p:cNvPicPr>
          <p:nvPr>
            <p:ph idx="1"/>
          </p:nvPr>
        </p:nvPicPr>
        <p:blipFill>
          <a:blip r:embed="rId2" cstate="email">
            <a:extLst>
              <a:ext uri="{28A0092B-C50C-407E-A947-70E740481C1C}">
                <a14:useLocalDpi xmlns:a14="http://schemas.microsoft.com/office/drawing/2010/main" val="0"/>
              </a:ext>
            </a:extLst>
          </a:blip>
          <a:srcRect t="-20770" b="-20770"/>
          <a:stretch>
            <a:fillRect/>
          </a:stretch>
        </p:blipFill>
        <p:spPr>
          <a:xfrm>
            <a:off x="457200" y="1281794"/>
            <a:ext cx="3135596" cy="1975425"/>
          </a:xfrm>
        </p:spPr>
      </p:pic>
      <p:pic>
        <p:nvPicPr>
          <p:cNvPr id="5" name="Picture 4" descr="images-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309" y="3413323"/>
            <a:ext cx="2730500" cy="2984500"/>
          </a:xfrm>
          <a:prstGeom prst="rect">
            <a:avLst/>
          </a:prstGeom>
        </p:spPr>
      </p:pic>
      <p:pic>
        <p:nvPicPr>
          <p:cNvPr id="6" name="Picture 5" descr="images-3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6632" y="1281794"/>
            <a:ext cx="2857500" cy="2857500"/>
          </a:xfrm>
          <a:prstGeom prst="rect">
            <a:avLst/>
          </a:prstGeom>
        </p:spPr>
      </p:pic>
    </p:spTree>
    <p:extLst>
      <p:ext uri="{BB962C8B-B14F-4D97-AF65-F5344CB8AC3E}">
        <p14:creationId xmlns:p14="http://schemas.microsoft.com/office/powerpoint/2010/main" val="16792917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2428"/>
            <a:ext cx="7620000" cy="1486219"/>
          </a:xfrm>
        </p:spPr>
        <p:txBody>
          <a:bodyPr/>
          <a:lstStyle/>
          <a:p>
            <a:r>
              <a:rPr lang="en-US" sz="2000" dirty="0" smtClean="0"/>
              <a:t>and </a:t>
            </a:r>
            <a:r>
              <a:rPr lang="en-US" sz="2000" dirty="0"/>
              <a:t>address the other view points (counterargument), while trying to persuade the principal and community to see the problem from your viewpoint and from the evidence you have collected to support your point of view.</a:t>
            </a:r>
            <a:br>
              <a:rPr lang="en-US" sz="2000" dirty="0"/>
            </a:br>
            <a:endParaRPr lang="en-US" sz="2000" dirty="0"/>
          </a:p>
        </p:txBody>
      </p:sp>
      <p:pic>
        <p:nvPicPr>
          <p:cNvPr id="4" name="Content Placeholder 3" descr="images-27.jpg"/>
          <p:cNvPicPr>
            <a:picLocks noGrp="1" noChangeAspect="1"/>
          </p:cNvPicPr>
          <p:nvPr>
            <p:ph idx="1"/>
          </p:nvPr>
        </p:nvPicPr>
        <p:blipFill>
          <a:blip r:embed="rId2">
            <a:extLst>
              <a:ext uri="{28A0092B-C50C-407E-A947-70E740481C1C}">
                <a14:useLocalDpi xmlns:a14="http://schemas.microsoft.com/office/drawing/2010/main" val="0"/>
              </a:ext>
            </a:extLst>
          </a:blip>
          <a:srcRect t="6066" b="6066"/>
          <a:stretch>
            <a:fillRect/>
          </a:stretch>
        </p:blipFill>
        <p:spPr>
          <a:xfrm>
            <a:off x="392085" y="2675195"/>
            <a:ext cx="4226562" cy="2662734"/>
          </a:xfrm>
        </p:spPr>
      </p:pic>
      <p:pic>
        <p:nvPicPr>
          <p:cNvPr id="5" name="Picture 4" descr="images-2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19700" y="2387725"/>
            <a:ext cx="2857500" cy="2844800"/>
          </a:xfrm>
          <a:prstGeom prst="rect">
            <a:avLst/>
          </a:prstGeom>
        </p:spPr>
      </p:pic>
    </p:spTree>
    <p:extLst>
      <p:ext uri="{BB962C8B-B14F-4D97-AF65-F5344CB8AC3E}">
        <p14:creationId xmlns:p14="http://schemas.microsoft.com/office/powerpoint/2010/main" val="14376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Problem</a:t>
            </a:r>
            <a:endParaRPr lang="en-US" dirty="0"/>
          </a:p>
        </p:txBody>
      </p:sp>
      <p:sp>
        <p:nvSpPr>
          <p:cNvPr id="5" name="Content Placeholder 4"/>
          <p:cNvSpPr>
            <a:spLocks noGrp="1"/>
          </p:cNvSpPr>
          <p:nvPr>
            <p:ph idx="1"/>
          </p:nvPr>
        </p:nvSpPr>
        <p:spPr/>
        <p:txBody>
          <a:bodyPr>
            <a:normAutofit fontScale="70000" lnSpcReduction="20000"/>
          </a:bodyPr>
          <a:lstStyle/>
          <a:p>
            <a:pPr marL="114300" indent="0">
              <a:buNone/>
            </a:pPr>
            <a:r>
              <a:rPr lang="en-US" dirty="0"/>
              <a:t> </a:t>
            </a:r>
          </a:p>
          <a:p>
            <a:r>
              <a:rPr lang="en-US" dirty="0"/>
              <a:t>The market down the street from your school was recently overrun by many young people wearing hoodies. This “flash-mob” entered the store and took many things without paying. They knocked over store shelves, and laughed at the owner when he tried to stop them. Some of these people were wearing hoodies with the name of your school printed across the back.  By the time the police arrived, all the young people were gone.  Since they were wearing hoodies and sunglasses the owner could not describe who it was that destroyed and robbed his store.</a:t>
            </a:r>
          </a:p>
          <a:p>
            <a:endParaRPr lang="en-US" dirty="0"/>
          </a:p>
          <a:p>
            <a:r>
              <a:rPr lang="en-US" dirty="0"/>
              <a:t>Many people in the neighborhood are angry about this event.  As a result, the owner and many other store owners nearby have written your principal asking that your school ban the wearing of hoodies by its students.  Your principal has scheduled a community meeting to talk about this event and hear both sides of the issue.   After the community meeting, the principal will make a decision either to ban or to allow hoodies  at the school. </a:t>
            </a:r>
          </a:p>
          <a:p>
            <a:pPr marL="114300" indent="0">
              <a:buNone/>
            </a:pPr>
            <a:endParaRPr lang="en-US" dirty="0"/>
          </a:p>
          <a:p>
            <a:r>
              <a:rPr lang="en-US" dirty="0"/>
              <a:t>You have been asked by your ELD teacher to create a </a:t>
            </a:r>
            <a:r>
              <a:rPr lang="en-US" b="1" i="1" dirty="0"/>
              <a:t>persuasive product</a:t>
            </a:r>
            <a:r>
              <a:rPr lang="en-US" dirty="0"/>
              <a:t> in English that can be read and viewed by the principal and the community at this meeting.  In your product you will clearly explain your viewpoint on this issue (your argument) and address the other view points (counterargument), while trying to persuade the principal and community to see the problem from your viewpoint and from the evidence you have collected to support your point of view.</a:t>
            </a:r>
          </a:p>
        </p:txBody>
      </p:sp>
    </p:spTree>
    <p:extLst>
      <p:ext uri="{BB962C8B-B14F-4D97-AF65-F5344CB8AC3E}">
        <p14:creationId xmlns:p14="http://schemas.microsoft.com/office/powerpoint/2010/main" val="82949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The market down the street from your school was recently overrun by many young people wearing hoodies. </a:t>
            </a:r>
          </a:p>
        </p:txBody>
      </p:sp>
      <p:pic>
        <p:nvPicPr>
          <p:cNvPr id="4" name="Content Placeholder 3" descr="images-5.jpg"/>
          <p:cNvPicPr>
            <a:picLocks noGrp="1" noChangeAspect="1"/>
          </p:cNvPicPr>
          <p:nvPr>
            <p:ph idx="1"/>
          </p:nvPr>
        </p:nvPicPr>
        <p:blipFill>
          <a:blip r:embed="rId2">
            <a:extLst>
              <a:ext uri="{28A0092B-C50C-407E-A947-70E740481C1C}">
                <a14:useLocalDpi xmlns:a14="http://schemas.microsoft.com/office/drawing/2010/main" val="0"/>
              </a:ext>
            </a:extLst>
          </a:blip>
          <a:srcRect t="3092" b="3092"/>
          <a:stretch>
            <a:fillRect/>
          </a:stretch>
        </p:blipFill>
        <p:spPr>
          <a:xfrm>
            <a:off x="586688" y="1315078"/>
            <a:ext cx="4383833" cy="2761815"/>
          </a:xfrm>
        </p:spPr>
      </p:pic>
      <p:pic>
        <p:nvPicPr>
          <p:cNvPr id="5" name="Picture 4" descr="images-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8205" y="3821693"/>
            <a:ext cx="3492500" cy="2336800"/>
          </a:xfrm>
          <a:prstGeom prst="rect">
            <a:avLst/>
          </a:prstGeom>
        </p:spPr>
      </p:pic>
    </p:spTree>
    <p:extLst>
      <p:ext uri="{BB962C8B-B14F-4D97-AF65-F5344CB8AC3E}">
        <p14:creationId xmlns:p14="http://schemas.microsoft.com/office/powerpoint/2010/main" val="3667855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This “flash-mob” entered the store and took many things without paying. </a:t>
            </a:r>
          </a:p>
        </p:txBody>
      </p:sp>
      <p:pic>
        <p:nvPicPr>
          <p:cNvPr id="5" name="Picture 4" descr="imgres-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38" y="1417638"/>
            <a:ext cx="3149600" cy="2578100"/>
          </a:xfrm>
          <a:prstGeom prst="rect">
            <a:avLst/>
          </a:prstGeom>
        </p:spPr>
      </p:pic>
      <p:pic>
        <p:nvPicPr>
          <p:cNvPr id="7" name="Content Placeholder 6" descr="imgres-2.jpg"/>
          <p:cNvPicPr>
            <a:picLocks noGrp="1" noChangeAspect="1"/>
          </p:cNvPicPr>
          <p:nvPr>
            <p:ph idx="1"/>
          </p:nvPr>
        </p:nvPicPr>
        <p:blipFill>
          <a:blip r:embed="rId3">
            <a:extLst>
              <a:ext uri="{28A0092B-C50C-407E-A947-70E740481C1C}">
                <a14:useLocalDpi xmlns:a14="http://schemas.microsoft.com/office/drawing/2010/main" val="0"/>
              </a:ext>
            </a:extLst>
          </a:blip>
          <a:srcRect t="5096" b="5096"/>
          <a:stretch>
            <a:fillRect/>
          </a:stretch>
        </p:blipFill>
        <p:spPr>
          <a:xfrm>
            <a:off x="3116300" y="1417638"/>
            <a:ext cx="3979175" cy="2578100"/>
          </a:xfrm>
        </p:spPr>
      </p:pic>
      <p:pic>
        <p:nvPicPr>
          <p:cNvPr id="10" name="Picture 9" descr="images-18.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238" y="4064892"/>
            <a:ext cx="3467100" cy="2336800"/>
          </a:xfrm>
          <a:prstGeom prst="rect">
            <a:avLst/>
          </a:prstGeom>
        </p:spPr>
      </p:pic>
    </p:spTree>
    <p:extLst>
      <p:ext uri="{BB962C8B-B14F-4D97-AF65-F5344CB8AC3E}">
        <p14:creationId xmlns:p14="http://schemas.microsoft.com/office/powerpoint/2010/main" val="724292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They knocked over store shelves, and laughed at the owner when he tried to stop them. </a:t>
            </a:r>
            <a:br>
              <a:rPr lang="en-US" sz="2000" dirty="0"/>
            </a:br>
            <a:endParaRPr lang="en-US" sz="2000" dirty="0"/>
          </a:p>
        </p:txBody>
      </p:sp>
      <p:pic>
        <p:nvPicPr>
          <p:cNvPr id="14" name="Content Placeholder 13" descr="images-8.jpg"/>
          <p:cNvPicPr>
            <a:picLocks noGrp="1" noChangeAspect="1"/>
          </p:cNvPicPr>
          <p:nvPr>
            <p:ph idx="1"/>
          </p:nvPr>
        </p:nvPicPr>
        <p:blipFill>
          <a:blip r:embed="rId2">
            <a:extLst>
              <a:ext uri="{28A0092B-C50C-407E-A947-70E740481C1C}">
                <a14:useLocalDpi xmlns:a14="http://schemas.microsoft.com/office/drawing/2010/main" val="0"/>
              </a:ext>
            </a:extLst>
          </a:blip>
          <a:srcRect l="-21328" r="-21328"/>
          <a:stretch>
            <a:fillRect/>
          </a:stretch>
        </p:blipFill>
        <p:spPr>
          <a:xfrm>
            <a:off x="121319" y="1165405"/>
            <a:ext cx="4155075" cy="2617697"/>
          </a:xfrm>
        </p:spPr>
      </p:pic>
      <p:pic>
        <p:nvPicPr>
          <p:cNvPr id="15" name="Picture 14" descr="images-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6634" y="1256250"/>
            <a:ext cx="3302000" cy="2463800"/>
          </a:xfrm>
          <a:prstGeom prst="rect">
            <a:avLst/>
          </a:prstGeom>
        </p:spPr>
      </p:pic>
      <p:pic>
        <p:nvPicPr>
          <p:cNvPr id="16" name="Picture 15" descr="images-10.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3467747"/>
            <a:ext cx="3505200" cy="2324100"/>
          </a:xfrm>
          <a:prstGeom prst="rect">
            <a:avLst/>
          </a:prstGeom>
        </p:spPr>
      </p:pic>
    </p:spTree>
    <p:extLst>
      <p:ext uri="{BB962C8B-B14F-4D97-AF65-F5344CB8AC3E}">
        <p14:creationId xmlns:p14="http://schemas.microsoft.com/office/powerpoint/2010/main" val="9286241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Some of these people were wearing hoodies with the name of your school printed across the back. </a:t>
            </a:r>
            <a:r>
              <a:rPr lang="en-US" sz="2000" dirty="0" smtClean="0"/>
              <a:t/>
            </a:r>
            <a:br>
              <a:rPr lang="en-US" sz="2000" dirty="0" smtClean="0"/>
            </a:br>
            <a:r>
              <a:rPr lang="en-US" sz="2000" dirty="0" smtClean="0"/>
              <a:t>By </a:t>
            </a:r>
            <a:r>
              <a:rPr lang="en-US" sz="2000" dirty="0"/>
              <a:t>the time the police arrived, all the young people were gone. </a:t>
            </a:r>
          </a:p>
        </p:txBody>
      </p:sp>
      <p:pic>
        <p:nvPicPr>
          <p:cNvPr id="7" name="Content Placeholder 6" descr="images-12.jpg"/>
          <p:cNvPicPr>
            <a:picLocks noGrp="1" noChangeAspect="1"/>
          </p:cNvPicPr>
          <p:nvPr>
            <p:ph idx="1"/>
          </p:nvPr>
        </p:nvPicPr>
        <p:blipFill>
          <a:blip r:embed="rId2">
            <a:extLst>
              <a:ext uri="{28A0092B-C50C-407E-A947-70E740481C1C}">
                <a14:useLocalDpi xmlns:a14="http://schemas.microsoft.com/office/drawing/2010/main" val="0"/>
              </a:ext>
            </a:extLst>
          </a:blip>
          <a:srcRect l="-29365" r="-29365"/>
          <a:stretch>
            <a:fillRect/>
          </a:stretch>
        </p:blipFill>
        <p:spPr>
          <a:xfrm>
            <a:off x="-236312" y="1720411"/>
            <a:ext cx="3711853" cy="2338467"/>
          </a:xfrm>
        </p:spPr>
      </p:pic>
      <p:pic>
        <p:nvPicPr>
          <p:cNvPr id="8" name="Picture 7" descr="images-1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5632" y="1720411"/>
            <a:ext cx="3289300" cy="2463800"/>
          </a:xfrm>
          <a:prstGeom prst="rect">
            <a:avLst/>
          </a:prstGeom>
        </p:spPr>
      </p:pic>
    </p:spTree>
    <p:extLst>
      <p:ext uri="{BB962C8B-B14F-4D97-AF65-F5344CB8AC3E}">
        <p14:creationId xmlns:p14="http://schemas.microsoft.com/office/powerpoint/2010/main" val="4252631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t> </a:t>
            </a:r>
            <a:r>
              <a:rPr lang="en-US" sz="2000" dirty="0"/>
              <a:t>Since they were wearing hoodies and sunglasses the owner could not describe who it was that destroyed and robbed his store.</a:t>
            </a:r>
            <a:br>
              <a:rPr lang="en-US" sz="2000" dirty="0"/>
            </a:br>
            <a:endParaRPr lang="en-US" sz="2000" dirty="0"/>
          </a:p>
        </p:txBody>
      </p:sp>
      <p:pic>
        <p:nvPicPr>
          <p:cNvPr id="4" name="Content Placeholder 3" descr="images-14.jpg"/>
          <p:cNvPicPr>
            <a:picLocks noGrp="1" noChangeAspect="1"/>
          </p:cNvPicPr>
          <p:nvPr>
            <p:ph idx="1"/>
          </p:nvPr>
        </p:nvPicPr>
        <p:blipFill>
          <a:blip r:embed="rId2">
            <a:extLst>
              <a:ext uri="{28A0092B-C50C-407E-A947-70E740481C1C}">
                <a14:useLocalDpi xmlns:a14="http://schemas.microsoft.com/office/drawing/2010/main" val="0"/>
              </a:ext>
            </a:extLst>
          </a:blip>
          <a:srcRect l="5407" r="5407"/>
          <a:stretch>
            <a:fillRect/>
          </a:stretch>
        </p:blipFill>
        <p:spPr>
          <a:xfrm>
            <a:off x="565280" y="1630336"/>
            <a:ext cx="3268633" cy="2059239"/>
          </a:xfrm>
          <a:prstGeom prst="rect">
            <a:avLst/>
          </a:prstGeom>
        </p:spPr>
      </p:pic>
      <p:pic>
        <p:nvPicPr>
          <p:cNvPr id="5" name="Picture 4" descr="images-1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8906" y="1630336"/>
            <a:ext cx="2589905" cy="2133600"/>
          </a:xfrm>
          <a:prstGeom prst="rect">
            <a:avLst/>
          </a:prstGeom>
        </p:spPr>
      </p:pic>
      <p:pic>
        <p:nvPicPr>
          <p:cNvPr id="6" name="Picture 5" descr="imgr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3104" y="3332636"/>
            <a:ext cx="3924095" cy="2611307"/>
          </a:xfrm>
          <a:prstGeom prst="rect">
            <a:avLst/>
          </a:prstGeom>
        </p:spPr>
      </p:pic>
      <p:pic>
        <p:nvPicPr>
          <p:cNvPr id="7" name="Picture 6" descr="images.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280" y="3689575"/>
            <a:ext cx="3632200" cy="2235200"/>
          </a:xfrm>
          <a:prstGeom prst="rect">
            <a:avLst/>
          </a:prstGeom>
        </p:spPr>
      </p:pic>
    </p:spTree>
    <p:extLst>
      <p:ext uri="{BB962C8B-B14F-4D97-AF65-F5344CB8AC3E}">
        <p14:creationId xmlns:p14="http://schemas.microsoft.com/office/powerpoint/2010/main" val="20295390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Many people in the neighborhood are angry about this event.  </a:t>
            </a:r>
          </a:p>
        </p:txBody>
      </p:sp>
      <p:pic>
        <p:nvPicPr>
          <p:cNvPr id="4" name="Content Placeholder 3" descr="images-23.jpg"/>
          <p:cNvPicPr>
            <a:picLocks noGrp="1" noChangeAspect="1"/>
          </p:cNvPicPr>
          <p:nvPr>
            <p:ph idx="1"/>
          </p:nvPr>
        </p:nvPicPr>
        <p:blipFill>
          <a:blip r:embed="rId2">
            <a:extLst>
              <a:ext uri="{28A0092B-C50C-407E-A947-70E740481C1C}">
                <a14:useLocalDpi xmlns:a14="http://schemas.microsoft.com/office/drawing/2010/main" val="0"/>
              </a:ext>
            </a:extLst>
          </a:blip>
          <a:srcRect t="7946" b="7946"/>
          <a:stretch>
            <a:fillRect/>
          </a:stretch>
        </p:blipFill>
        <p:spPr>
          <a:xfrm>
            <a:off x="4211100" y="3981266"/>
            <a:ext cx="3568879" cy="2248394"/>
          </a:xfrm>
        </p:spPr>
      </p:pic>
      <p:pic>
        <p:nvPicPr>
          <p:cNvPr id="6" name="Picture 5" descr="imgres-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952" y="4096060"/>
            <a:ext cx="3797300" cy="2133600"/>
          </a:xfrm>
          <a:prstGeom prst="rect">
            <a:avLst/>
          </a:prstGeom>
        </p:spPr>
      </p:pic>
      <p:pic>
        <p:nvPicPr>
          <p:cNvPr id="7" name="Picture 6" descr="images-19.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49936"/>
            <a:ext cx="3810000" cy="2133600"/>
          </a:xfrm>
          <a:prstGeom prst="rect">
            <a:avLst/>
          </a:prstGeom>
        </p:spPr>
      </p:pic>
      <p:pic>
        <p:nvPicPr>
          <p:cNvPr id="8" name="Picture 7" descr="imgres-4.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28752" y="1417638"/>
            <a:ext cx="3492500" cy="2324100"/>
          </a:xfrm>
          <a:prstGeom prst="rect">
            <a:avLst/>
          </a:prstGeom>
        </p:spPr>
      </p:pic>
    </p:spTree>
    <p:extLst>
      <p:ext uri="{BB962C8B-B14F-4D97-AF65-F5344CB8AC3E}">
        <p14:creationId xmlns:p14="http://schemas.microsoft.com/office/powerpoint/2010/main" val="12170697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As a result, the owner and many other store owners nearby have written your principal asking that your school ban the wearing of hoodies by its students. </a:t>
            </a:r>
          </a:p>
        </p:txBody>
      </p:sp>
      <p:pic>
        <p:nvPicPr>
          <p:cNvPr id="5" name="Picture 4" descr="images-1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5772" y="3156010"/>
            <a:ext cx="2857500" cy="2857500"/>
          </a:xfrm>
          <a:prstGeom prst="rect">
            <a:avLst/>
          </a:prstGeom>
        </p:spPr>
      </p:pic>
      <p:pic>
        <p:nvPicPr>
          <p:cNvPr id="8" name="Content Placeholder 7" descr="images-24.jpg"/>
          <p:cNvPicPr>
            <a:picLocks noGrp="1" noChangeAspect="1"/>
          </p:cNvPicPr>
          <p:nvPr>
            <p:ph idx="1"/>
          </p:nvPr>
        </p:nvPicPr>
        <p:blipFill>
          <a:blip r:embed="rId3">
            <a:extLst>
              <a:ext uri="{28A0092B-C50C-407E-A947-70E740481C1C}">
                <a14:useLocalDpi xmlns:a14="http://schemas.microsoft.com/office/drawing/2010/main" val="0"/>
              </a:ext>
            </a:extLst>
          </a:blip>
          <a:srcRect t="3516" b="3516"/>
          <a:stretch>
            <a:fillRect/>
          </a:stretch>
        </p:blipFill>
        <p:spPr>
          <a:xfrm>
            <a:off x="457200" y="1515928"/>
            <a:ext cx="3721885" cy="2344787"/>
          </a:xfrm>
        </p:spPr>
      </p:pic>
      <p:pic>
        <p:nvPicPr>
          <p:cNvPr id="9" name="Picture 8" descr="images-25.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115" y="3892610"/>
            <a:ext cx="3835400" cy="2120900"/>
          </a:xfrm>
          <a:prstGeom prst="rect">
            <a:avLst/>
          </a:prstGeom>
        </p:spPr>
      </p:pic>
    </p:spTree>
    <p:extLst>
      <p:ext uri="{BB962C8B-B14F-4D97-AF65-F5344CB8AC3E}">
        <p14:creationId xmlns:p14="http://schemas.microsoft.com/office/powerpoint/2010/main" val="27872585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71</TotalTime>
  <Words>226</Words>
  <Application>Microsoft Office PowerPoint</Application>
  <PresentationFormat>On-screen Show (4:3)</PresentationFormat>
  <Paragraphs>21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Adjacency</vt:lpstr>
      <vt:lpstr>ELD Semester 2 Performance Task</vt:lpstr>
      <vt:lpstr>The Problem</vt:lpstr>
      <vt:lpstr>The market down the street from your school was recently overrun by many young people wearing hoodies. </vt:lpstr>
      <vt:lpstr>This “flash-mob” entered the store and took many things without paying. </vt:lpstr>
      <vt:lpstr>They knocked over store shelves, and laughed at the owner when he tried to stop them.  </vt:lpstr>
      <vt:lpstr>Some of these people were wearing hoodies with the name of your school printed across the back.  By the time the police arrived, all the young people were gone. </vt:lpstr>
      <vt:lpstr> Since they were wearing hoodies and sunglasses the owner could not describe who it was that destroyed and robbed his store. </vt:lpstr>
      <vt:lpstr>Many people in the neighborhood are angry about this event.  </vt:lpstr>
      <vt:lpstr>As a result, the owner and many other store owners nearby have written your principal asking that your school ban the wearing of hoodies by its students. </vt:lpstr>
      <vt:lpstr>  Your principal has scheduled a community meeting to talk about this event and hear both sides of the issue.    </vt:lpstr>
      <vt:lpstr>You have been asked by your ELD teacher to create a persuasive product in English that can be read and viewed by the principal and the community at this meeting.  </vt:lpstr>
      <vt:lpstr>In your product you will clearly explain your viewpoint on this issue  (your argument) </vt:lpstr>
      <vt:lpstr>and address the other view points (counterargument), while trying to persuade the principal and community to see the problem from your viewpoint and from the evidence you have collected to support your point of view.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ELD Semester 2 Performance Task</dc:title>
  <dc:creator>Lisa Burgess</dc:creator>
  <cp:lastModifiedBy>Michelle CC</cp:lastModifiedBy>
  <cp:revision>8</cp:revision>
  <dcterms:created xsi:type="dcterms:W3CDTF">2015-02-20T19:55:22Z</dcterms:created>
  <dcterms:modified xsi:type="dcterms:W3CDTF">2015-05-20T02:21:41Z</dcterms:modified>
</cp:coreProperties>
</file>